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9" r:id="rId5"/>
    <p:sldId id="271" r:id="rId6"/>
    <p:sldId id="260" r:id="rId7"/>
    <p:sldId id="261" r:id="rId8"/>
    <p:sldId id="262" r:id="rId9"/>
    <p:sldId id="263" r:id="rId10"/>
    <p:sldId id="264" r:id="rId11"/>
    <p:sldId id="27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3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15" autoAdjust="0"/>
    <p:restoredTop sz="95780" autoAdjust="0"/>
  </p:normalViewPr>
  <p:slideViewPr>
    <p:cSldViewPr snapToGrid="0" showGuides="1">
      <p:cViewPr>
        <p:scale>
          <a:sx n="73" d="100"/>
          <a:sy n="73" d="100"/>
        </p:scale>
        <p:origin x="-428" y="-168"/>
      </p:cViewPr>
      <p:guideLst>
        <p:guide orient="horz" pos="2137"/>
        <p:guide orient="horz" pos="13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BFD94-6C15-41EE-87A4-A87971440379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BD52F-95FF-43A3-B975-909E50C13C92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368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5608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7137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2752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522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3844" y="605996"/>
            <a:ext cx="9144000" cy="879475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3844" y="1688092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054249" y="1485471"/>
            <a:ext cx="1114492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>
          <a:xfrm>
            <a:off x="0" y="-1357755"/>
            <a:ext cx="12199172" cy="840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423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433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332" y="1441526"/>
            <a:ext cx="10515600" cy="537882"/>
          </a:xfrm>
        </p:spPr>
        <p:txBody>
          <a:bodyPr anchor="b">
            <a:no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332" y="213672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2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478" y="1559858"/>
            <a:ext cx="10340470" cy="40879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478" y="2285346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8325" y="2284637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07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53" y="1455051"/>
            <a:ext cx="10515600" cy="52915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53" y="184158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654" y="2655971"/>
            <a:ext cx="5157787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7575" y="184158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7575" y="2655971"/>
            <a:ext cx="5183188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248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136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1816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300" y="759890"/>
            <a:ext cx="9788768" cy="1223065"/>
          </a:xfrm>
        </p:spPr>
        <p:txBody>
          <a:bodyPr anchor="b"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571" y="2084705"/>
            <a:ext cx="6172200" cy="4873625"/>
          </a:xfrm>
        </p:spPr>
        <p:txBody>
          <a:bodyPr/>
          <a:lstStyle>
            <a:lvl1pPr>
              <a:defRPr sz="3200">
                <a:latin typeface="+mn-lt"/>
                <a:cs typeface="Times New Roman" panose="02020603050405020304" pitchFamily="18" charset="0"/>
              </a:defRPr>
            </a:lvl1pPr>
            <a:lvl2pPr>
              <a:defRPr sz="2800">
                <a:latin typeface="+mn-lt"/>
                <a:cs typeface="Times New Roman" panose="02020603050405020304" pitchFamily="18" charset="0"/>
              </a:defRPr>
            </a:lvl2pPr>
            <a:lvl3pPr>
              <a:defRPr sz="2400">
                <a:latin typeface="+mn-lt"/>
                <a:cs typeface="Times New Roman" panose="02020603050405020304" pitchFamily="18" charset="0"/>
              </a:defRPr>
            </a:lvl3pPr>
            <a:lvl4pPr>
              <a:defRPr sz="2000">
                <a:latin typeface="+mn-lt"/>
                <a:cs typeface="Times New Roman" panose="02020603050405020304" pitchFamily="18" charset="0"/>
              </a:defRPr>
            </a:lvl4pPr>
            <a:lvl5pPr>
              <a:defRPr sz="2000">
                <a:latin typeface="+mn-lt"/>
                <a:cs typeface="Times New Roman" panose="02020603050405020304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342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3348" y="11050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348" y="2220517"/>
            <a:ext cx="11505304" cy="3691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3348" y="64914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A8C9F-9546-440D-8333-B23F00558C20}" type="datetimeFigureOut">
              <a:rPr lang="en-GB" smtClean="0"/>
              <a:pPr/>
              <a:t>05/03/2015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05452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51821" y="1990165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20" b="39228"/>
          <a:stretch/>
        </p:blipFill>
        <p:spPr>
          <a:xfrm>
            <a:off x="4519" y="-29029"/>
            <a:ext cx="12187481" cy="143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0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orests@giz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2607" y="1245477"/>
            <a:ext cx="10496341" cy="1019260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สิ่งสำคัญ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โปรดอ่าน คำเตือนทางกฎหมาย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0717" y="2222938"/>
            <a:ext cx="11971282" cy="4475574"/>
          </a:xfrm>
        </p:spPr>
        <p:txBody>
          <a:bodyPr>
            <a:normAutofit/>
          </a:bodyPr>
          <a:lstStyle/>
          <a:p>
            <a:r>
              <a:rPr lang="th-TH" sz="2000" dirty="0" smtClean="0">
                <a:cs typeface="TH SarabunPSK" pitchFamily="34" charset="-34"/>
              </a:rPr>
              <a:t>สื่อวัสดุสำหรับการฝึกอบรมนี้ได้รับการพัฒนาโดยโครงการความริเริ่มด้านการสนับสนุนป่าไม้</a:t>
            </a:r>
            <a:r>
              <a:rPr lang="de-DE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(</a:t>
            </a:r>
            <a:r>
              <a:rPr lang="en-US" sz="2000" dirty="0" err="1" smtClean="0">
                <a:cs typeface="TH SarabunPSK" pitchFamily="34" charset="-34"/>
              </a:rPr>
              <a:t>Proforest</a:t>
            </a:r>
            <a:r>
              <a:rPr lang="en-US" sz="2000" dirty="0" smtClean="0">
                <a:cs typeface="TH SarabunPSK" pitchFamily="34" charset="-34"/>
              </a:rPr>
              <a:t> Initiative) </a:t>
            </a:r>
            <a:r>
              <a:rPr lang="th-TH" sz="2000" dirty="0" smtClean="0">
                <a:cs typeface="TH SarabunPSK" pitchFamily="34" charset="-34"/>
              </a:rPr>
              <a:t>และดำเนินการโดย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โดยได้รับการสนับสนุนทางการเงินจากกระทรวงสหพันธ์เยอรมันด้านความร่วมมือทางเศรษฐกิจและการพัฒนา (</a:t>
            </a:r>
            <a:r>
              <a:rPr lang="en-US" sz="2000" dirty="0" smtClean="0">
                <a:cs typeface="TH SarabunPSK" pitchFamily="34" charset="-34"/>
              </a:rPr>
              <a:t>German Federal Ministry for Economic Cooperation and Development: BMZ)</a:t>
            </a:r>
          </a:p>
          <a:p>
            <a:r>
              <a:rPr lang="th-TH" sz="2000" dirty="0" smtClean="0">
                <a:cs typeface="TH SarabunPSK" pitchFamily="34" charset="-34"/>
              </a:rPr>
              <a:t>อนุญาตให้นำเนื้อหาทั้งหมด หรือบางส่วนในสื่อวัสดุสำหรับการฝึกอบรมนี้มาใช้เพื่อประโยชน์ที่มิใช่การค้าพาณิชย์ โดยสามารถดัดแปลงสื่อวัสดุได้ตามความต้องการของท่าน ตราบเท่าที่ไม่มีการบิดเบือน หรือแปลความหมายของสารและเนื้อหาหลักแบบผิดๆ</a:t>
            </a:r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204952" y="4146331"/>
            <a:ext cx="8466082" cy="2561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dirty="0" smtClean="0"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sz="2000" dirty="0" smtClean="0">
                <a:cs typeface="TH SarabunPSK" pitchFamily="34" charset="-34"/>
              </a:rPr>
              <a:t>BMZ </a:t>
            </a:r>
            <a:r>
              <a:rPr lang="th-TH" sz="2000" dirty="0" smtClean="0">
                <a:cs typeface="TH SarabunPSK" pitchFamily="34" charset="-34"/>
              </a:rPr>
              <a:t>หรือ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แต่อย่างใด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สไลด์นี้เป็นการแจ้งวัตถุประสงค์ของข้อมูล ในการฝึกอบรมสามารถลบสไลด์หน้านี้ออกได้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หากท่านตัดสินใจที่จะใช้การฝึกอบรมชุดนี้ หากเป็นไปได้ ขอความกรุณาแจ้งให้เราได้ ทราบทางอีเมล์ </a:t>
            </a:r>
            <a:r>
              <a:rPr lang="en-US" sz="2000" dirty="0" smtClean="0">
                <a:cs typeface="TH SarabunPSK" pitchFamily="34" charset="-34"/>
                <a:hlinkClick r:id="rId3"/>
              </a:rPr>
              <a:t>forests@giz.de</a:t>
            </a:r>
            <a:r>
              <a:rPr lang="en-US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จักขอบคุณยิ่ง</a:t>
            </a:r>
            <a:r>
              <a:rPr lang="en-US" sz="2000" dirty="0" smtClean="0">
                <a:cs typeface="TH SarabunPSK" pitchFamily="34" charset="-34"/>
              </a:rPr>
              <a:t>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879" y="4808018"/>
            <a:ext cx="2981879" cy="166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042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1463700"/>
            <a:ext cx="9144000" cy="835216"/>
          </a:xfrm>
        </p:spPr>
        <p:txBody>
          <a:bodyPr>
            <a:noAutofit/>
          </a:bodyPr>
          <a:lstStyle/>
          <a:p>
            <a:r>
              <a:rPr lang="th-TH" altLang="zh-TW" sz="2800" dirty="0" smtClean="0">
                <a:latin typeface="TH SarabunPSK" pitchFamily="34" charset="-34"/>
                <a:cs typeface="TH SarabunPSK" pitchFamily="34" charset="-34"/>
              </a:rPr>
              <a:t>เนื้อหาสรุปของ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</a:t>
            </a:r>
            <a:endParaRPr lang="zh-TW" altLang="en-US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2</a:t>
            </a:fld>
            <a:endParaRPr lang="zh-TW" alt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066800" y="1463700"/>
            <a:ext cx="11125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002728" y="584200"/>
            <a:ext cx="11412537" cy="879475"/>
          </a:xfrm>
        </p:spPr>
        <p:txBody>
          <a:bodyPr>
            <a:noAutofit/>
          </a:bodyPr>
          <a:lstStyle/>
          <a:p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การฝึกอบรมวิทยากรผู้ฝึกอบรมในส่วนของ</a:t>
            </a:r>
            <a:b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</a:t>
            </a:r>
            <a: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(</a:t>
            </a:r>
            <a:r>
              <a:rPr lang="en-GB" sz="2800" dirty="0" smtClean="0">
                <a:solidFill>
                  <a:srgbClr val="006600"/>
                </a:solidFill>
                <a:cs typeface="TH SarabunPSK" pitchFamily="34" charset="-34"/>
              </a:rPr>
              <a:t>EU Timber Regulation</a:t>
            </a: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)</a:t>
            </a:r>
            <a:endParaRPr lang="zh-TW" altLang="en-US" sz="2800" b="1" dirty="0">
              <a:solidFill>
                <a:srgbClr val="0066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58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820" y="1176883"/>
            <a:ext cx="8229600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ขอบข่าย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820" y="2121712"/>
            <a:ext cx="11530254" cy="3155683"/>
          </a:xfrm>
        </p:spPr>
        <p:txBody>
          <a:bodyPr>
            <a:noAutofit/>
          </a:bodyPr>
          <a:lstStyle/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ตั้งแต่วันที่ 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3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มีนาคม </a:t>
            </a:r>
            <a:r>
              <a:rPr lang="en-US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2556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เป็นต้นไป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มีการออก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(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EU </a:t>
            </a:r>
            <a:r>
              <a:rPr lang="en-GB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Timber 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Regulation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กำหนดว่าการจำหน่ายไม้ที่หรือผลิตภัณฑ์ไม้ที่ตัดมาผิดกฏหมายถือว่าเป็นสิ่งผิดกฏหมาย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ข้อบังคับนี้ครอ</a:t>
            </a:r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ลุมไม้ที่จำหน่ายในสหภาพยุโรปและหมายถึงไม้ที่นำเข้ามาจากภายนอกและจากภายการตัดหรือผลิตในสหภาพยุโรป</a:t>
            </a:r>
            <a:endParaRPr lang="en-US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สินค้าที่อยู่ในบัญชีเท่านั้นที่ครอบคลุม</a:t>
            </a:r>
            <a:r>
              <a:rPr lang="en-US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,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ของรีไซเคิล และสิ่งพิมพ์ ได้รับการยกเว้น รายการสามารถเพิ่มเติมแก้ไขได้ในภายหลัง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3</a:t>
            </a:fld>
            <a:endParaRPr lang="zh-TW" altLang="en-US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51" y="5437269"/>
            <a:ext cx="11091177" cy="142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42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457" y="1169075"/>
            <a:ext cx="8229600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ข้อบังคับ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71485"/>
            <a:ext cx="12192000" cy="358651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457" y="2206625"/>
            <a:ext cx="11604172" cy="465137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ผู้ค้าต้องสามารถให้ข้อมูลการติดตามเคลื่อนที่ของสินค้าได้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ซื้อของจากใคร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; 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ขายให้ใคร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ผู้นำเข้าต้องทำระบบการสอบทานธุรกิจ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การเข้าถึงข้อมูล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การประเมินความเสี่ยง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มาตรการในการลดความเสี่ยง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เก็บข้อมูลไว้ 5ปี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396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347" y="1163992"/>
            <a:ext cx="11374035" cy="1138703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คำจำกัดความ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ไม้ที่ตัดไม่ถูกต้องตามกฎหมาย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348" y="2220518"/>
            <a:ext cx="11505304" cy="44807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 “</a:t>
            </a:r>
            <a:r>
              <a:rPr lang="th-TH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การปลูกและตัดไม่ถูกกฎหมาย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”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หมายถึงการทำไม้ที่ขัดกับข้อกฏหมายที่เกี่ยวข้องในประเทศที่ทำไม้ ครอบคลุมถึง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สิทธิ์ในการทำไม้ในพื้นที่ที่กำหนดหรือประกาศไว้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ค่าใช้จ่ายในการได้มาซึ่งสิทธิ์หรือไม้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รวมถึงค่าใช้จ่ายตามกฏหมาย-ค่าภาคหลวง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กฏหมายสิ่งแวดล้อม การจัดการป่าไม้ หรือกฏหมายอื่นที่เกียวข้องโดยตรง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สิทธิ์ของบุคคลอื่นที่ได้รับผลกระทบจากการตัดไม้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หน่วยงานอื่นๆที่ต้องเกี่ยวข้องกับการทำป่า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0798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127" y="1171706"/>
            <a:ext cx="11631884" cy="1062043"/>
          </a:xfrm>
        </p:spPr>
        <p:txBody>
          <a:bodyPr>
            <a:normAutofit/>
          </a:bodyPr>
          <a:lstStyle/>
          <a:p>
            <a:r>
              <a:rPr lang="th-TH" sz="4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ระบบการสอบทานธุรกิจ </a:t>
            </a:r>
            <a:r>
              <a:rPr lang="en-GB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(Due </a:t>
            </a:r>
            <a:r>
              <a:rPr lang="en-US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D</a:t>
            </a:r>
            <a:r>
              <a:rPr lang="en-GB" sz="32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iligence</a:t>
            </a:r>
            <a:r>
              <a:rPr lang="en-GB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System</a:t>
            </a: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GB" sz="32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6</a:t>
            </a:fld>
            <a:endParaRPr lang="zh-TW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206" y="2107267"/>
            <a:ext cx="7875366" cy="4700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4175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228" y="1277007"/>
            <a:ext cx="11371218" cy="874007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การปฏิบัติตามข้อบังคับ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7" y="2116184"/>
            <a:ext cx="11081406" cy="395500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h-TH" sz="30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 (</a:t>
            </a:r>
            <a:r>
              <a:rPr lang="en-US" sz="3000" dirty="0" smtClean="0">
                <a:latin typeface="TH SarabunPSK" pitchFamily="34" charset="-34"/>
                <a:cs typeface="TH SarabunPSK" pitchFamily="34" charset="-34"/>
              </a:rPr>
              <a:t>EU TR) 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ไม่ได้</a:t>
            </a:r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ให้การยอมรับกฎหมายหรือแผนการจัดการป่าใดๆเป็นพิเศษ แม้ว่าในการประเมินความเสี่ยงนั้นจะมีการรับรองจากบุคคลที่สาม</a:t>
            </a:r>
            <a:r>
              <a:rPr lang="en-GB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th-TH" sz="30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 (</a:t>
            </a:r>
            <a:r>
              <a:rPr lang="en-US" sz="3000" dirty="0" smtClean="0">
                <a:latin typeface="TH SarabunPSK" pitchFamily="34" charset="-34"/>
                <a:cs typeface="TH SarabunPSK" pitchFamily="34" charset="-34"/>
              </a:rPr>
              <a:t>EU TR) </a:t>
            </a:r>
            <a:r>
              <a:rPr lang="th-TH" sz="3000" dirty="0" smtClean="0">
                <a:latin typeface="TH SarabunPSK" pitchFamily="34" charset="-34"/>
                <a:cs typeface="TH SarabunPSK" pitchFamily="34" charset="-34"/>
              </a:rPr>
              <a:t> บัญญัติไว้ว่า </a:t>
            </a:r>
            <a:r>
              <a:rPr lang="en-GB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‘</a:t>
            </a:r>
            <a:r>
              <a:rPr lang="th-TH" sz="3000" i="1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รับประกันการทำตามกฎหมายที่เกี่ยวข้องซึงอาจรวมถึงการรับรองหรือการตรวจสอบจากบุคคลภายนอกที่ครอบคลุมถึงกฎหมายที่เกี่ยวข้อง</a:t>
            </a:r>
            <a:r>
              <a:rPr lang="en-GB" sz="3000" i="1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’</a:t>
            </a:r>
          </a:p>
          <a:p>
            <a:pPr>
              <a:lnSpc>
                <a:spcPct val="100000"/>
              </a:lnSpc>
            </a:pPr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ไม้และผลิตภัณฑ์จากไม้ที่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ได้ใบอนุญาตจาก</a:t>
            </a:r>
            <a:r>
              <a:rPr lang="th-TH" sz="3000" dirty="0" smtClean="0">
                <a:latin typeface="TH SarabunPSK" pitchFamily="34" charset="-34"/>
                <a:cs typeface="TH SarabunPSK" pitchFamily="34" charset="-34"/>
              </a:rPr>
              <a:t>การบังคับใช้กฎหมายป่าไม้ ธรรมาภิบาล และการค้า (</a:t>
            </a:r>
            <a:r>
              <a:rPr lang="en-GB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FLEGT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หรือใบอนุญาต</a:t>
            </a:r>
            <a:r>
              <a:rPr lang="th-TH" sz="3000" i="1" dirty="0" smtClean="0">
                <a:latin typeface="TH SarabunPSK" pitchFamily="34" charset="-34"/>
                <a:cs typeface="TH SarabunPSK" pitchFamily="34" charset="-34"/>
              </a:rPr>
              <a:t>อนุสัญญา</a:t>
            </a:r>
            <a:r>
              <a:rPr lang="th-TH" sz="3000" dirty="0" smtClean="0">
                <a:latin typeface="TH SarabunPSK" pitchFamily="34" charset="-34"/>
                <a:cs typeface="TH SarabunPSK" pitchFamily="34" charset="-34"/>
              </a:rPr>
              <a:t>ว่าด้วยการค้าระหว่างประเทศ ซึ่งชนิดสัตว์ป่าและพืชป่าที่ใกล้จะสูญพันธุ์</a:t>
            </a:r>
            <a:r>
              <a:rPr lang="en-GB" sz="3000" dirty="0" smtClean="0">
                <a:latin typeface="TH SarabunPSK" pitchFamily="34" charset="-34"/>
                <a:cs typeface="TH SarabunPSK" pitchFamily="34" charset="-34"/>
              </a:rPr>
              <a:t> </a:t>
            </a:r>
            <a:r>
              <a:rPr lang="en-GB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</a:t>
            </a:r>
            <a:r>
              <a:rPr lang="en-GB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CITES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เท่านั้น</a:t>
            </a:r>
            <a:r>
              <a:rPr lang="th-TH" sz="30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ที่จะได้รับการรับรอง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จาก</a:t>
            </a:r>
            <a:r>
              <a:rPr lang="th-TH" sz="30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 (</a:t>
            </a:r>
            <a:r>
              <a:rPr lang="en-US" sz="3000" dirty="0" smtClean="0">
                <a:latin typeface="TH SarabunPSK" pitchFamily="34" charset="-34"/>
                <a:cs typeface="TH SarabunPSK" pitchFamily="34" charset="-34"/>
              </a:rPr>
              <a:t>EU TR) 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0" indent="0">
              <a:buNone/>
            </a:pPr>
            <a:endParaRPr lang="en-GB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7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180221"/>
            <a:ext cx="12191999" cy="160882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64395" y="1919676"/>
            <a:ext cx="11360429" cy="3109525"/>
          </a:xfrm>
        </p:spPr>
        <p:txBody>
          <a:bodyPr>
            <a:noAutofit/>
          </a:bodyPr>
          <a:lstStyle/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BMZ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แต่อย่างใด  ทั้งนี้อนุญาตให้ผู้จัดการประชุมสามารถดัดแปลงสื่อวัสดุต้นฉบับได้ตามความเหมาะสม</a:t>
            </a: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สามารถดาวน์โหลดสื่อวัสดุได้ที่ </a:t>
            </a:r>
            <a:r>
              <a:rPr lang="en-US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http://capacity4dev.ec.europa.eu/public-flegt/blog/new-training-material-eu-timber-regulation-and-flegt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.</a:t>
            </a:r>
            <a:endParaRPr lang="de-DE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503584" y="434609"/>
            <a:ext cx="905842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สื่อวัสดุสำหรับการฝึกอบรมนี้ได้รับการการสนับสนุนทางการเงินจากกระทรวงสหพันธ์เยอรมันด้านความร่วมมือทางเศรษฐกิจและการพัฒนา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German Federal Ministry for Economic Cooperation and Development : BMZ)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089" y="339245"/>
            <a:ext cx="2385389" cy="132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6885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697565874F7A419035B3A2A5AA2B17" ma:contentTypeVersion="0" ma:contentTypeDescription="Create a new document." ma:contentTypeScope="" ma:versionID="8a5c323b4b73b751cf3c724d0204977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8DA7481-943E-4E5B-8352-BD86FE0BD4A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8E3A44-868C-4852-AE45-FA4AD535A5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1C0B6B9-8D27-4599-A5C9-743F9825D9FD}">
  <ds:schemaRefs>
    <ds:schemaRef ds:uri="http://purl.org/dc/elements/1.1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documentManagement/typ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704</Words>
  <Application>Microsoft Office PowerPoint</Application>
  <PresentationFormat>Benutzerdefiniert</PresentationFormat>
  <Paragraphs>46</Paragraphs>
  <Slides>8</Slides>
  <Notes>4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Office Theme</vt:lpstr>
      <vt:lpstr>สิ่งสำคัญ: โปรดอ่าน คำเตือนทางกฎหมาย </vt:lpstr>
      <vt:lpstr>การฝึกอบรมวิทยากรผู้ฝึกอบรมในส่วนของ กฎหมายควบคุมการค้าไม้ของสหภาพยุโรป  (EU Timber Regulation)</vt:lpstr>
      <vt:lpstr>ขอบข่าย</vt:lpstr>
      <vt:lpstr>ข้อบังคับ</vt:lpstr>
      <vt:lpstr>คำจำกัดความ: ไม้ที่ตัดไม่ถูกต้องตามกฎหมาย</vt:lpstr>
      <vt:lpstr>ระบบการสอบทานธุรกิจ (Due Diligence System)</vt:lpstr>
      <vt:lpstr>การปฏิบัติตามข้อบังคับ</vt:lpstr>
      <vt:lpstr>PowerPoint-Präsentation</vt:lpstr>
    </vt:vector>
  </TitlesOfParts>
  <Company>Doherty Associates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Yu-Fern Lee</dc:creator>
  <cp:lastModifiedBy>GB</cp:lastModifiedBy>
  <cp:revision>55</cp:revision>
  <dcterms:created xsi:type="dcterms:W3CDTF">2013-11-14T15:38:49Z</dcterms:created>
  <dcterms:modified xsi:type="dcterms:W3CDTF">2015-03-05T17:07:23Z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0x010100B7697565874F7A419035B3A2A5AA2B17</vt:lpwstr>
  </property>
</Properties>
</file>